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96" r:id="rId2"/>
    <p:sldMasterId id="2147483755" r:id="rId3"/>
  </p:sldMasterIdLst>
  <p:notesMasterIdLst>
    <p:notesMasterId r:id="rId21"/>
  </p:notesMasterIdLst>
  <p:sldIdLst>
    <p:sldId id="562" r:id="rId4"/>
    <p:sldId id="558" r:id="rId5"/>
    <p:sldId id="510" r:id="rId6"/>
    <p:sldId id="555" r:id="rId7"/>
    <p:sldId id="517" r:id="rId8"/>
    <p:sldId id="540" r:id="rId9"/>
    <p:sldId id="538" r:id="rId10"/>
    <p:sldId id="539" r:id="rId11"/>
    <p:sldId id="549" r:id="rId12"/>
    <p:sldId id="542" r:id="rId13"/>
    <p:sldId id="557" r:id="rId14"/>
    <p:sldId id="554" r:id="rId15"/>
    <p:sldId id="559" r:id="rId16"/>
    <p:sldId id="560" r:id="rId17"/>
    <p:sldId id="561" r:id="rId18"/>
    <p:sldId id="501" r:id="rId19"/>
    <p:sldId id="563" r:id="rId20"/>
  </p:sldIdLst>
  <p:sldSz cx="9144000" cy="5143500" type="screen16x9"/>
  <p:notesSz cx="6858000" cy="9144000"/>
  <p:embeddedFontLs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黑体" pitchFamily="49" charset="-122"/>
      <p:regular r:id="rId26"/>
    </p:embeddedFont>
    <p:embeddedFont>
      <p:font typeface="幼圆" pitchFamily="49" charset="-122"/>
      <p:regular r:id="rId27"/>
    </p:embeddedFont>
    <p:embeddedFont>
      <p:font typeface="楷体" pitchFamily="49" charset="-122"/>
      <p:regular r:id="rId28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308"/>
    <a:srgbClr val="0000FF"/>
    <a:srgbClr val="FF9933"/>
    <a:srgbClr val="AFF22A"/>
    <a:srgbClr val="996633"/>
    <a:srgbClr val="CC9900"/>
    <a:srgbClr val="CC66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96296" autoAdjust="0"/>
  </p:normalViewPr>
  <p:slideViewPr>
    <p:cSldViewPr>
      <p:cViewPr>
        <p:scale>
          <a:sx n="110" d="100"/>
          <a:sy n="110" d="100"/>
        </p:scale>
        <p:origin x="-72" y="-180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5.fntdata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3.fntdata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0532E57-0713-4B22-AB3D-8B49EDD1CA36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DAB1A85-094B-4122-A992-8ACB1AFF85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9758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359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10651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407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08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125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194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606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189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3230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712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935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03342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59471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1643146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5866148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3222158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2428033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8793286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509657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9591988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9352723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0664132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269272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655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36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8920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751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111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239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831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707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772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753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097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034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265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227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05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8971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619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176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10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104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923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412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21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261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785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71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357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377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792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859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339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88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579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918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56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6916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124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6617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6325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492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31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004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95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207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16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77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616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96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5697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111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295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411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165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715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307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8172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778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09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687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39302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858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137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761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960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41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618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407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445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068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794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3339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0157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457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757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9672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6447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25646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10370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77988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39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40867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12163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01159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97877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99718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33010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96989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263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485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447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869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11202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06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951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428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459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630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427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728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490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160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246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12432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3737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465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113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6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752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881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169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143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909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095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55604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5117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740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586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949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81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80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696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43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033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07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62778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1409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整理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与练习（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6218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82" r:id="rId41"/>
    <p:sldLayoutId id="2147483681" r:id="rId42"/>
    <p:sldLayoutId id="2147483680" r:id="rId43"/>
    <p:sldLayoutId id="2147483679" r:id="rId44"/>
    <p:sldLayoutId id="2147483678" r:id="rId45"/>
    <p:sldLayoutId id="2147483677" r:id="rId46"/>
    <p:sldLayoutId id="2147483676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62778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1409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整理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与练习（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536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  <p:sldLayoutId id="2147483839" r:id="rId43"/>
    <p:sldLayoutId id="2147483840" r:id="rId44"/>
    <p:sldLayoutId id="2147483841" r:id="rId45"/>
    <p:sldLayoutId id="2147483842" r:id="rId46"/>
    <p:sldLayoutId id="2147483843" r:id="rId47"/>
    <p:sldLayoutId id="2147483844" r:id="rId48"/>
    <p:sldLayoutId id="2147483845" r:id="rId49"/>
    <p:sldLayoutId id="2147483846" r:id="rId50"/>
    <p:sldLayoutId id="2147483847" r:id="rId51"/>
    <p:sldLayoutId id="2147483848" r:id="rId52"/>
    <p:sldLayoutId id="2147483849" r:id="rId53"/>
    <p:sldLayoutId id="2147483850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长方形和正方形的面积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9188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1.xml"/><Relationship Id="rId6" Type="http://schemas.openxmlformats.org/officeDocument/2006/relationships/slide" Target="slide3.xml"/><Relationship Id="rId5" Type="http://schemas.openxmlformats.org/officeDocument/2006/relationships/slide" Target="slide16.xml"/><Relationship Id="rId4" Type="http://schemas.openxmlformats.org/officeDocument/2006/relationships/slide" Target="slide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m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10737" y="1435155"/>
            <a:ext cx="6512039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整理与</a:t>
            </a: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练习（</a:t>
            </a:r>
            <a:r>
              <a:rPr lang="en-US" altLang="zh-CN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21849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整体回顾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/>
              </a:rPr>
              <a:t>综合运用</a:t>
            </a:r>
            <a:endParaRPr lang="zh-CN" altLang="en-US" sz="28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简易方程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511228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/>
              </a:rPr>
              <a:t>知识梳理</a:t>
            </a:r>
            <a:endParaRPr lang="zh-CN" altLang="en-US" sz="2800" b="1" dirty="0">
              <a:solidFill>
                <a:prstClr val="black"/>
              </a:solidFill>
              <a:latin typeface="宋体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51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720097" y="1264493"/>
            <a:ext cx="1318181" cy="115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711349" y="3303541"/>
            <a:ext cx="2405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145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-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132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=65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2000" y="3651870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13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=65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88024" y="4011910"/>
            <a:ext cx="1619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73171" y="4420584"/>
            <a:ext cx="3996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答：每张门票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元。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圆角矩形标注 15"/>
          <p:cNvSpPr>
            <a:spLocks noChangeArrowheads="1"/>
          </p:cNvSpPr>
          <p:nvPr/>
        </p:nvSpPr>
        <p:spPr bwMode="auto">
          <a:xfrm>
            <a:off x="5553730" y="574438"/>
            <a:ext cx="2954111" cy="693428"/>
          </a:xfrm>
          <a:prstGeom prst="wedgeRoundRectCallout">
            <a:avLst>
              <a:gd name="adj1" fmla="val 22361"/>
              <a:gd name="adj2" fmla="val 69064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每张门票多少元？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3171" y="2859782"/>
            <a:ext cx="4199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解：设每张门票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zh-CN" altLang="en-US" sz="24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元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7544" y="339502"/>
            <a:ext cx="4405377" cy="1950709"/>
            <a:chOff x="611560" y="443616"/>
            <a:chExt cx="4405377" cy="1950709"/>
          </a:xfrm>
        </p:grpSpPr>
        <p:grpSp>
          <p:nvGrpSpPr>
            <p:cNvPr id="2" name="组合 1"/>
            <p:cNvGrpSpPr/>
            <p:nvPr/>
          </p:nvGrpSpPr>
          <p:grpSpPr>
            <a:xfrm>
              <a:off x="1150755" y="464538"/>
              <a:ext cx="3866182" cy="1929787"/>
              <a:chOff x="70635" y="594125"/>
              <a:chExt cx="3866182" cy="1929787"/>
            </a:xfrm>
          </p:grpSpPr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635" y="594125"/>
                <a:ext cx="3866182" cy="19297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1223" y="594125"/>
                <a:ext cx="428625" cy="361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" name="TextBox 2"/>
            <p:cNvSpPr txBox="1"/>
            <p:nvPr/>
          </p:nvSpPr>
          <p:spPr>
            <a:xfrm>
              <a:off x="611560" y="443616"/>
              <a:ext cx="7435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itchFamily="49" charset="-122"/>
                  <a:ea typeface="楷体" pitchFamily="49" charset="-122"/>
                </a:rPr>
                <a:t>6.</a:t>
              </a:r>
              <a:endParaRPr lang="zh-CN" altLang="en-US" sz="3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03" y="2213538"/>
            <a:ext cx="1126831" cy="1253905"/>
          </a:xfrm>
          <a:prstGeom prst="rect">
            <a:avLst/>
          </a:prstGeom>
        </p:spPr>
      </p:pic>
      <p:sp>
        <p:nvSpPr>
          <p:cNvPr id="14" name="圆角矩形标注 13"/>
          <p:cNvSpPr>
            <a:spLocks noChangeArrowheads="1"/>
          </p:cNvSpPr>
          <p:nvPr/>
        </p:nvSpPr>
        <p:spPr bwMode="auto">
          <a:xfrm>
            <a:off x="1260060" y="2281349"/>
            <a:ext cx="3761329" cy="537465"/>
          </a:xfrm>
          <a:prstGeom prst="wedgeRoundRectCallout">
            <a:avLst>
              <a:gd name="adj1" fmla="val -53786"/>
              <a:gd name="adj2" fmla="val 9591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题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中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的数量间有什么关系？</a:t>
            </a:r>
          </a:p>
        </p:txBody>
      </p:sp>
      <p:sp>
        <p:nvSpPr>
          <p:cNvPr id="26" name="圆角矩形标注 25"/>
          <p:cNvSpPr>
            <a:spLocks noChangeArrowheads="1"/>
          </p:cNvSpPr>
          <p:nvPr/>
        </p:nvSpPr>
        <p:spPr bwMode="auto">
          <a:xfrm>
            <a:off x="4820328" y="1548919"/>
            <a:ext cx="2742894" cy="724520"/>
          </a:xfrm>
          <a:prstGeom prst="wedgeRoundRectCallout">
            <a:avLst>
              <a:gd name="adj1" fmla="val 68209"/>
              <a:gd name="adj2" fmla="val -10789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五年级的门票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四年级的门票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=65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16" grpId="0" animBg="1"/>
      <p:bldP spid="17" grpId="0"/>
      <p:bldP spid="14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285364" y="2973622"/>
            <a:ext cx="1318181" cy="115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874" y="1347614"/>
            <a:ext cx="5682406" cy="357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4" t="32667" r="15575" b="47565"/>
          <a:stretch/>
        </p:blipFill>
        <p:spPr bwMode="auto">
          <a:xfrm>
            <a:off x="1331640" y="1779662"/>
            <a:ext cx="5868247" cy="809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03991" y="2787774"/>
            <a:ext cx="5904313" cy="337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0620" y="411510"/>
            <a:ext cx="79580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7.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把下面的线段分成两段，使其中一段的长是另一段的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倍。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1763688" y="3268173"/>
            <a:ext cx="1872208" cy="720080"/>
          </a:xfrm>
          <a:prstGeom prst="wedgeRoundRectCallout">
            <a:avLst>
              <a:gd name="adj1" fmla="val -67711"/>
              <a:gd name="adj2" fmla="val -17638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这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条线段应该怎么分？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圆角矩形标注 22"/>
          <p:cNvSpPr>
            <a:spLocks noChangeArrowheads="1"/>
          </p:cNvSpPr>
          <p:nvPr/>
        </p:nvSpPr>
        <p:spPr bwMode="auto">
          <a:xfrm>
            <a:off x="4644008" y="3305847"/>
            <a:ext cx="2474878" cy="1066103"/>
          </a:xfrm>
          <a:prstGeom prst="wedgeRoundRectCallout">
            <a:avLst>
              <a:gd name="adj1" fmla="val 67713"/>
              <a:gd name="adj2" fmla="val -40399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量出这条线段的长度，再把它平均分成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份？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47" y="3179226"/>
            <a:ext cx="1126831" cy="1253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15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583217" y="3411160"/>
            <a:ext cx="1318181" cy="115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031" y="1131590"/>
            <a:ext cx="5897289" cy="1730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圆角矩形标注 13"/>
          <p:cNvSpPr>
            <a:spLocks noChangeArrowheads="1"/>
          </p:cNvSpPr>
          <p:nvPr/>
        </p:nvSpPr>
        <p:spPr bwMode="auto">
          <a:xfrm>
            <a:off x="971600" y="2840267"/>
            <a:ext cx="6676675" cy="360040"/>
          </a:xfrm>
          <a:prstGeom prst="wedgeRoundRectCallout">
            <a:avLst>
              <a:gd name="adj1" fmla="val -51451"/>
              <a:gd name="adj2" fmla="val -42796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）观察上表，你有什么发现？在小组里交流。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411510"/>
            <a:ext cx="7702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8.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下表中的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a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表示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个连续的自然数。任意写出三个这样的数，并求出各组数的和。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59384" y="1689836"/>
            <a:ext cx="5040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4                            5                            6                          15</a:t>
            </a:r>
            <a:endParaRPr lang="zh-CN" altLang="en-US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087376" y="2049876"/>
            <a:ext cx="5040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15                           16                          17                         48</a:t>
            </a:r>
            <a:endParaRPr lang="zh-CN" alt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015368" y="2409916"/>
            <a:ext cx="5040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210                          211                       212                      633</a:t>
            </a:r>
            <a:endParaRPr lang="zh-CN" altLang="en-US" b="1" dirty="0"/>
          </a:p>
        </p:txBody>
      </p:sp>
      <p:sp>
        <p:nvSpPr>
          <p:cNvPr id="25" name="圆角矩形标注 24"/>
          <p:cNvSpPr>
            <a:spLocks noChangeArrowheads="1"/>
          </p:cNvSpPr>
          <p:nvPr/>
        </p:nvSpPr>
        <p:spPr bwMode="auto">
          <a:xfrm>
            <a:off x="1919079" y="3350622"/>
            <a:ext cx="6172475" cy="362103"/>
          </a:xfrm>
          <a:prstGeom prst="wedgeRoundRectCallout">
            <a:avLst>
              <a:gd name="adj1" fmla="val 53944"/>
              <a:gd name="adj2" fmla="val -38036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每一组的和除以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，所得的商是都是自然数</a:t>
            </a:r>
            <a:r>
              <a:rPr lang="en-US" altLang="zh-CN" sz="2400" b="1" i="1" dirty="0" smtClean="0"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圆角矩形标注 25"/>
          <p:cNvSpPr>
            <a:spLocks noChangeArrowheads="1"/>
          </p:cNvSpPr>
          <p:nvPr/>
        </p:nvSpPr>
        <p:spPr bwMode="auto">
          <a:xfrm>
            <a:off x="985728" y="3822550"/>
            <a:ext cx="4019588" cy="785644"/>
          </a:xfrm>
          <a:prstGeom prst="wedgeRoundRectCallout">
            <a:avLst>
              <a:gd name="adj1" fmla="val -55456"/>
              <a:gd name="adj2" fmla="val -45192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）你会用含有</a:t>
            </a:r>
            <a:r>
              <a:rPr lang="en-US" altLang="zh-CN" sz="2400" b="1" i="1" dirty="0" smtClean="0"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的式子表示</a:t>
            </a:r>
            <a:r>
              <a:rPr lang="en-US" altLang="zh-CN" sz="2400" b="1" i="1" dirty="0" smtClean="0"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或</a:t>
            </a:r>
            <a:r>
              <a:rPr lang="en-US" altLang="zh-CN" sz="2400" b="1" i="1" dirty="0" smtClean="0"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吗？在小组里交流。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圆角矩形标注 26"/>
          <p:cNvSpPr>
            <a:spLocks noChangeArrowheads="1"/>
          </p:cNvSpPr>
          <p:nvPr/>
        </p:nvSpPr>
        <p:spPr bwMode="auto">
          <a:xfrm>
            <a:off x="5643405" y="3946220"/>
            <a:ext cx="2004869" cy="661974"/>
          </a:xfrm>
          <a:prstGeom prst="wedgeRoundRectCallout">
            <a:avLst>
              <a:gd name="adj1" fmla="val 67338"/>
              <a:gd name="adj2" fmla="val 2727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2400" b="1" i="1" dirty="0" smtClean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表示成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b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-1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endParaRPr lang="en-US" altLang="zh-CN" sz="2400" b="1" dirty="0" smtClean="0">
              <a:latin typeface="+mn-lt"/>
              <a:ea typeface="楷体" pitchFamily="49" charset="-122"/>
            </a:endParaRPr>
          </a:p>
          <a:p>
            <a:r>
              <a:rPr lang="en-US" altLang="zh-CN" sz="2400" b="1" dirty="0" smtClean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ea typeface="楷体" pitchFamily="49" charset="-122"/>
              </a:rPr>
              <a:t>表示成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b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+1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04" y="2497047"/>
            <a:ext cx="1110857" cy="1445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68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/>
      <p:bldP spid="3" grpId="0"/>
      <p:bldP spid="22" grpId="0"/>
      <p:bldP spid="23" grpId="0"/>
      <p:bldP spid="25" grpId="0" animBg="1"/>
      <p:bldP spid="26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493580" y="3090308"/>
            <a:ext cx="1318181" cy="115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圆角矩形标注 15"/>
          <p:cNvSpPr>
            <a:spLocks noChangeArrowheads="1"/>
          </p:cNvSpPr>
          <p:nvPr/>
        </p:nvSpPr>
        <p:spPr bwMode="auto">
          <a:xfrm>
            <a:off x="1389742" y="2962129"/>
            <a:ext cx="5846554" cy="705799"/>
          </a:xfrm>
          <a:prstGeom prst="wedgeRoundRectCallout">
            <a:avLst>
              <a:gd name="adj1" fmla="val -56971"/>
              <a:gd name="adj2" fmla="val -52738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）如果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个连续自然数的和是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99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，你能列出方程求出这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个数各是多少吗？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3862" y="411510"/>
            <a:ext cx="80983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8.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下表中的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a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表示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个连续的自然数。任意写出三个这样的数，并求出各组数的和。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47367" y="1203598"/>
            <a:ext cx="5897289" cy="1730119"/>
            <a:chOff x="1447367" y="1707654"/>
            <a:chExt cx="5897289" cy="173011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367" y="1707654"/>
              <a:ext cx="5897289" cy="17301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2051720" y="2263973"/>
              <a:ext cx="50405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4                            5                            6                          15</a:t>
              </a:r>
              <a:endParaRPr lang="zh-CN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979712" y="2624013"/>
              <a:ext cx="50405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15                           16                          17                         48</a:t>
              </a:r>
              <a:endParaRPr lang="zh-CN" altLang="en-US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907704" y="2984053"/>
              <a:ext cx="50405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210                          211                        212                      633</a:t>
              </a:r>
              <a:endParaRPr lang="zh-CN" altLang="en-US" dirty="0"/>
            </a:p>
          </p:txBody>
        </p:sp>
      </p:grpSp>
      <p:sp>
        <p:nvSpPr>
          <p:cNvPr id="19" name="圆角矩形标注 18"/>
          <p:cNvSpPr>
            <a:spLocks noChangeArrowheads="1"/>
          </p:cNvSpPr>
          <p:nvPr/>
        </p:nvSpPr>
        <p:spPr bwMode="auto">
          <a:xfrm>
            <a:off x="1259632" y="3850200"/>
            <a:ext cx="6350610" cy="927277"/>
          </a:xfrm>
          <a:prstGeom prst="wedgeRoundRectCallout">
            <a:avLst>
              <a:gd name="adj1" fmla="val 54718"/>
              <a:gd name="adj2" fmla="val -54082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设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个连续自然数中间的自然数是</a:t>
            </a:r>
            <a:r>
              <a:rPr lang="en-US" altLang="zh-CN" sz="20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zh-CN" altLang="en-US" sz="2000" b="1" i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列出方程是</a:t>
            </a:r>
            <a:r>
              <a:rPr lang="en-US" altLang="zh-CN" sz="2000" b="1" i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000" b="1" i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0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-1 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+</a:t>
            </a:r>
            <a:r>
              <a:rPr lang="en-US" altLang="zh-CN" sz="2000" b="1" i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0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+ 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000" b="1" i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0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+1 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000" b="1" i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=99</a:t>
            </a:r>
            <a:r>
              <a:rPr lang="zh-CN" altLang="en-US" sz="2000" b="1" i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即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0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x 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=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99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x=33</a:t>
            </a:r>
          </a:p>
          <a:p>
            <a:pPr defTabSz="914400">
              <a:spcBef>
                <a:spcPts val="0"/>
              </a:spcBef>
            </a:pP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这三个数分别是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32,33,34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62" y="2633885"/>
            <a:ext cx="1003505" cy="1253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6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0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20561"/>
            <a:ext cx="6127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9.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024867" y="458938"/>
            <a:ext cx="7219541" cy="2256828"/>
            <a:chOff x="971600" y="2598753"/>
            <a:chExt cx="7219541" cy="2011495"/>
          </a:xfrm>
        </p:grpSpPr>
        <p:pic>
          <p:nvPicPr>
            <p:cNvPr id="21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图片 21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23" name="图片 22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2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168883" y="1683074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433579" y="1755082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圆角矩形标注 26"/>
          <p:cNvSpPr>
            <a:spLocks noChangeArrowheads="1"/>
          </p:cNvSpPr>
          <p:nvPr/>
        </p:nvSpPr>
        <p:spPr bwMode="auto">
          <a:xfrm>
            <a:off x="1132444" y="530946"/>
            <a:ext cx="3151524" cy="1056406"/>
          </a:xfrm>
          <a:prstGeom prst="wedgeRoundRectCallout">
            <a:avLst>
              <a:gd name="adj1" fmla="val -41515"/>
              <a:gd name="adj2" fmla="val 61917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你想一个数，把它乘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再减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，告诉我结果，我能猜出你想的数。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圆角矩形标注 29"/>
          <p:cNvSpPr>
            <a:spLocks noChangeArrowheads="1"/>
          </p:cNvSpPr>
          <p:nvPr/>
        </p:nvSpPr>
        <p:spPr bwMode="auto">
          <a:xfrm>
            <a:off x="5725974" y="830845"/>
            <a:ext cx="1274999" cy="678253"/>
          </a:xfrm>
          <a:prstGeom prst="wedgeRoundRectCallout">
            <a:avLst>
              <a:gd name="adj1" fmla="val -66730"/>
              <a:gd name="adj2" fmla="val -30312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你想的数是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2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3833179" y="1755082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圆角矩形标注 32"/>
          <p:cNvSpPr>
            <a:spLocks noChangeArrowheads="1"/>
          </p:cNvSpPr>
          <p:nvPr/>
        </p:nvSpPr>
        <p:spPr bwMode="auto">
          <a:xfrm>
            <a:off x="2195737" y="1899098"/>
            <a:ext cx="1511646" cy="484192"/>
          </a:xfrm>
          <a:prstGeom prst="wedgeRoundRectCallout">
            <a:avLst>
              <a:gd name="adj1" fmla="val 56289"/>
              <a:gd name="adj2" fmla="val 13813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结果是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4769283" y="602954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圆角矩形标注 34"/>
          <p:cNvSpPr>
            <a:spLocks noChangeArrowheads="1"/>
          </p:cNvSpPr>
          <p:nvPr/>
        </p:nvSpPr>
        <p:spPr bwMode="auto">
          <a:xfrm>
            <a:off x="5868144" y="1939895"/>
            <a:ext cx="1389405" cy="484192"/>
          </a:xfrm>
          <a:prstGeom prst="wedgeRoundRectCallout">
            <a:avLst>
              <a:gd name="adj1" fmla="val 63850"/>
              <a:gd name="adj2" fmla="val -32974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猜对了。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18003" y="3579862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圆角矩形标注 50"/>
          <p:cNvSpPr>
            <a:spLocks noChangeArrowheads="1"/>
          </p:cNvSpPr>
          <p:nvPr/>
        </p:nvSpPr>
        <p:spPr bwMode="auto">
          <a:xfrm>
            <a:off x="1442886" y="2883886"/>
            <a:ext cx="6441482" cy="461664"/>
          </a:xfrm>
          <a:prstGeom prst="wedgeRoundRectCallout">
            <a:avLst>
              <a:gd name="adj1" fmla="val -55316"/>
              <a:gd name="adj2" fmla="val 3202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你发现了什么？你会和同学一起玩这个游戏吗？</a:t>
            </a:r>
          </a:p>
        </p:txBody>
      </p:sp>
      <p:sp>
        <p:nvSpPr>
          <p:cNvPr id="52" name="圆角矩形标注 51"/>
          <p:cNvSpPr>
            <a:spLocks noChangeArrowheads="1"/>
          </p:cNvSpPr>
          <p:nvPr/>
        </p:nvSpPr>
        <p:spPr bwMode="auto">
          <a:xfrm>
            <a:off x="1756887" y="3708107"/>
            <a:ext cx="5500662" cy="1052600"/>
          </a:xfrm>
          <a:prstGeom prst="wedgeRoundRectCallout">
            <a:avLst>
              <a:gd name="adj1" fmla="val 55559"/>
              <a:gd name="adj2" fmla="val -3553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我发现只要用这个结果倒过去算一遍就得到这个数了：减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变成加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，乘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变成除以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35" y="2883886"/>
            <a:ext cx="958747" cy="1253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49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 animBg="1"/>
      <p:bldP spid="30" grpId="0" animBg="1"/>
      <p:bldP spid="33" grpId="0" animBg="1"/>
      <p:bldP spid="35" grpId="0" animBg="1"/>
      <p:bldP spid="51" grpId="0" animBg="1"/>
      <p:bldP spid="5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580620"/>
              </p:ext>
            </p:extLst>
          </p:nvPr>
        </p:nvGraphicFramePr>
        <p:xfrm>
          <a:off x="883518" y="1419622"/>
          <a:ext cx="728888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2079"/>
                <a:gridCol w="3326803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在探索等式性质时，能借助直观积极思考，主动发现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739120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能正确运用等式的性质解方程，并自觉进行检验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能在理解题意的基础上，寻找数量间的相等关系，列方程解决简单的实际问题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5436096" y="1635646"/>
            <a:ext cx="2376264" cy="360040"/>
            <a:chOff x="5004048" y="1851670"/>
            <a:chExt cx="2376264" cy="360040"/>
          </a:xfrm>
        </p:grpSpPr>
        <p:sp>
          <p:nvSpPr>
            <p:cNvPr id="6" name="五角星 5"/>
            <p:cNvSpPr/>
            <p:nvPr/>
          </p:nvSpPr>
          <p:spPr>
            <a:xfrm>
              <a:off x="5004048" y="185167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1" name="五角星 30"/>
            <p:cNvSpPr/>
            <p:nvPr/>
          </p:nvSpPr>
          <p:spPr>
            <a:xfrm>
              <a:off x="5508104" y="185167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7" name="五角星 36"/>
            <p:cNvSpPr/>
            <p:nvPr/>
          </p:nvSpPr>
          <p:spPr>
            <a:xfrm>
              <a:off x="6012160" y="185167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9" name="五角星 38"/>
            <p:cNvSpPr/>
            <p:nvPr/>
          </p:nvSpPr>
          <p:spPr>
            <a:xfrm>
              <a:off x="6516216" y="185167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0" name="五角星 39"/>
            <p:cNvSpPr/>
            <p:nvPr/>
          </p:nvSpPr>
          <p:spPr>
            <a:xfrm>
              <a:off x="7020272" y="185167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436096" y="2499742"/>
            <a:ext cx="2376264" cy="360040"/>
            <a:chOff x="5004048" y="2571750"/>
            <a:chExt cx="2376264" cy="360040"/>
          </a:xfrm>
        </p:grpSpPr>
        <p:sp>
          <p:nvSpPr>
            <p:cNvPr id="41" name="五角星 40"/>
            <p:cNvSpPr/>
            <p:nvPr/>
          </p:nvSpPr>
          <p:spPr>
            <a:xfrm>
              <a:off x="5004048" y="257175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2" name="五角星 41"/>
            <p:cNvSpPr/>
            <p:nvPr/>
          </p:nvSpPr>
          <p:spPr>
            <a:xfrm>
              <a:off x="5508104" y="257175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3" name="五角星 42"/>
            <p:cNvSpPr/>
            <p:nvPr/>
          </p:nvSpPr>
          <p:spPr>
            <a:xfrm>
              <a:off x="6012160" y="257175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4" name="五角星 43"/>
            <p:cNvSpPr/>
            <p:nvPr/>
          </p:nvSpPr>
          <p:spPr>
            <a:xfrm>
              <a:off x="6516216" y="257175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5" name="五角星 44"/>
            <p:cNvSpPr/>
            <p:nvPr/>
          </p:nvSpPr>
          <p:spPr>
            <a:xfrm>
              <a:off x="7020272" y="257175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436096" y="3435846"/>
            <a:ext cx="2376264" cy="360040"/>
            <a:chOff x="5004048" y="3291830"/>
            <a:chExt cx="2376264" cy="360040"/>
          </a:xfrm>
        </p:grpSpPr>
        <p:sp>
          <p:nvSpPr>
            <p:cNvPr id="46" name="五角星 45"/>
            <p:cNvSpPr/>
            <p:nvPr/>
          </p:nvSpPr>
          <p:spPr>
            <a:xfrm>
              <a:off x="5004048" y="329183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7" name="五角星 46"/>
            <p:cNvSpPr/>
            <p:nvPr/>
          </p:nvSpPr>
          <p:spPr>
            <a:xfrm>
              <a:off x="5508104" y="329183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8" name="五角星 47"/>
            <p:cNvSpPr/>
            <p:nvPr/>
          </p:nvSpPr>
          <p:spPr>
            <a:xfrm>
              <a:off x="6012160" y="329183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0" name="五角星 49"/>
            <p:cNvSpPr/>
            <p:nvPr/>
          </p:nvSpPr>
          <p:spPr>
            <a:xfrm>
              <a:off x="6516216" y="329183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3" name="五角星 52"/>
            <p:cNvSpPr/>
            <p:nvPr/>
          </p:nvSpPr>
          <p:spPr>
            <a:xfrm>
              <a:off x="7020272" y="3291830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9592" y="516617"/>
            <a:ext cx="7364735" cy="830997"/>
            <a:chOff x="1079177" y="957957"/>
            <a:chExt cx="7364735" cy="830997"/>
          </a:xfrm>
        </p:grpSpPr>
        <p:sp>
          <p:nvSpPr>
            <p:cNvPr id="2" name="TextBox 1"/>
            <p:cNvSpPr txBox="1"/>
            <p:nvPr/>
          </p:nvSpPr>
          <p:spPr>
            <a:xfrm>
              <a:off x="1079177" y="957957"/>
              <a:ext cx="73647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根据自己的学习表现，能得几个    ，就把几个</a:t>
              </a:r>
              <a:endParaRPr lang="en-US" altLang="zh-CN" sz="2400" b="1" dirty="0" smtClean="0">
                <a:latin typeface="楷体" pitchFamily="49" charset="-122"/>
                <a:ea typeface="楷体" pitchFamily="49" charset="-122"/>
              </a:endParaRPr>
            </a:p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涂上颜色。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54" name="五角星 53"/>
            <p:cNvSpPr/>
            <p:nvPr/>
          </p:nvSpPr>
          <p:spPr>
            <a:xfrm>
              <a:off x="5508104" y="996959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</a:endParaRPr>
            </a:p>
          </p:txBody>
        </p:sp>
        <p:sp>
          <p:nvSpPr>
            <p:cNvPr id="55" name="五角星 54"/>
            <p:cNvSpPr/>
            <p:nvPr/>
          </p:nvSpPr>
          <p:spPr>
            <a:xfrm>
              <a:off x="7596336" y="987574"/>
              <a:ext cx="360040" cy="360040"/>
            </a:xfrm>
            <a:prstGeom prst="star5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397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0827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ongxiaofang\Pictures\d_p18_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37" b="23672"/>
          <a:stretch/>
        </p:blipFill>
        <p:spPr bwMode="auto">
          <a:xfrm>
            <a:off x="539552" y="1274316"/>
            <a:ext cx="7187854" cy="316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圆角矩形标注 10"/>
          <p:cNvSpPr/>
          <p:nvPr/>
        </p:nvSpPr>
        <p:spPr>
          <a:xfrm>
            <a:off x="1835696" y="1138875"/>
            <a:ext cx="2448272" cy="678954"/>
          </a:xfrm>
          <a:prstGeom prst="wedgeRoundRectCallout">
            <a:avLst>
              <a:gd name="adj1" fmla="val -58758"/>
              <a:gd name="adj2" fmla="val 32087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这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一单元，你学到了哪些知识</a:t>
            </a: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？</a:t>
            </a:r>
          </a:p>
        </p:txBody>
      </p:sp>
      <p:sp>
        <p:nvSpPr>
          <p:cNvPr id="14" name="圆角矩形标注 13"/>
          <p:cNvSpPr/>
          <p:nvPr/>
        </p:nvSpPr>
        <p:spPr>
          <a:xfrm>
            <a:off x="1187624" y="3631307"/>
            <a:ext cx="2135929" cy="678954"/>
          </a:xfrm>
          <a:prstGeom prst="wedgeRoundRectCallout">
            <a:avLst>
              <a:gd name="adj1" fmla="val 51394"/>
              <a:gd name="adj2" fmla="val -91156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我能列方程解决实际问题。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5330990" y="1234044"/>
            <a:ext cx="2841409" cy="1167570"/>
          </a:xfrm>
          <a:prstGeom prst="wedgeRoundRectCallout">
            <a:avLst>
              <a:gd name="adj1" fmla="val 21427"/>
              <a:gd name="adj2" fmla="val 68490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我知道列方程解决实际问题先找数量之间的相等关系。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整体回顾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74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>
            <a:spLocks noChangeArrowheads="1"/>
          </p:cNvSpPr>
          <p:nvPr/>
        </p:nvSpPr>
        <p:spPr bwMode="auto">
          <a:xfrm>
            <a:off x="3630985" y="339502"/>
            <a:ext cx="1674584" cy="57888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简易方程</a:t>
            </a:r>
          </a:p>
        </p:txBody>
      </p:sp>
      <p:sp>
        <p:nvSpPr>
          <p:cNvPr id="2" name="左大括号 1"/>
          <p:cNvSpPr/>
          <p:nvPr/>
        </p:nvSpPr>
        <p:spPr>
          <a:xfrm rot="5400000">
            <a:off x="4250110" y="-506834"/>
            <a:ext cx="287337" cy="3132137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1619622" y="1203598"/>
            <a:ext cx="2026498" cy="57888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方程、等式</a:t>
            </a:r>
          </a:p>
        </p:txBody>
      </p:sp>
      <p:sp>
        <p:nvSpPr>
          <p:cNvPr id="20" name="圆角矩形 19"/>
          <p:cNvSpPr>
            <a:spLocks noChangeArrowheads="1"/>
          </p:cNvSpPr>
          <p:nvPr/>
        </p:nvSpPr>
        <p:spPr bwMode="auto">
          <a:xfrm>
            <a:off x="4716835" y="1203598"/>
            <a:ext cx="3463927" cy="57888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列方程解决实际问题</a:t>
            </a:r>
          </a:p>
        </p:txBody>
      </p:sp>
      <p:sp>
        <p:nvSpPr>
          <p:cNvPr id="35846" name="圆角矩形 21"/>
          <p:cNvSpPr>
            <a:spLocks noChangeArrowheads="1"/>
          </p:cNvSpPr>
          <p:nvPr/>
        </p:nvSpPr>
        <p:spPr bwMode="auto">
          <a:xfrm>
            <a:off x="611560" y="2139702"/>
            <a:ext cx="1020762" cy="233368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等式方程的含义及关系</a:t>
            </a:r>
          </a:p>
        </p:txBody>
      </p:sp>
      <p:sp>
        <p:nvSpPr>
          <p:cNvPr id="35847" name="圆角矩形 22"/>
          <p:cNvSpPr>
            <a:spLocks noChangeArrowheads="1"/>
          </p:cNvSpPr>
          <p:nvPr/>
        </p:nvSpPr>
        <p:spPr bwMode="auto">
          <a:xfrm>
            <a:off x="2268910" y="2211710"/>
            <a:ext cx="617537" cy="229022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等式的性质</a:t>
            </a:r>
          </a:p>
        </p:txBody>
      </p:sp>
      <p:sp>
        <p:nvSpPr>
          <p:cNvPr id="35848" name="圆角矩形 23"/>
          <p:cNvSpPr>
            <a:spLocks noChangeArrowheads="1"/>
          </p:cNvSpPr>
          <p:nvPr/>
        </p:nvSpPr>
        <p:spPr bwMode="auto">
          <a:xfrm>
            <a:off x="3635747" y="2139702"/>
            <a:ext cx="582613" cy="143857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解方程</a:t>
            </a:r>
          </a:p>
        </p:txBody>
      </p:sp>
      <p:sp>
        <p:nvSpPr>
          <p:cNvPr id="35849" name="左大括号 26"/>
          <p:cNvSpPr>
            <a:spLocks/>
          </p:cNvSpPr>
          <p:nvPr/>
        </p:nvSpPr>
        <p:spPr bwMode="auto">
          <a:xfrm rot="5400000">
            <a:off x="2431628" y="607864"/>
            <a:ext cx="287337" cy="2774950"/>
          </a:xfrm>
          <a:prstGeom prst="leftBrace">
            <a:avLst>
              <a:gd name="adj1" fmla="val 71403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anchor="ctr"/>
          <a:lstStyle/>
          <a:p>
            <a:pPr algn="ctr"/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左大括号 27"/>
          <p:cNvSpPr/>
          <p:nvPr/>
        </p:nvSpPr>
        <p:spPr>
          <a:xfrm rot="5400000">
            <a:off x="6228531" y="771203"/>
            <a:ext cx="287338" cy="2304257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1" name="圆角矩形 28"/>
          <p:cNvSpPr>
            <a:spLocks noChangeArrowheads="1"/>
          </p:cNvSpPr>
          <p:nvPr/>
        </p:nvSpPr>
        <p:spPr bwMode="auto">
          <a:xfrm>
            <a:off x="4572372" y="2067694"/>
            <a:ext cx="1455738" cy="237714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列一步两步计算方程解决实际问题</a:t>
            </a:r>
          </a:p>
        </p:txBody>
      </p:sp>
      <p:sp>
        <p:nvSpPr>
          <p:cNvPr id="35852" name="圆角矩形 29"/>
          <p:cNvSpPr>
            <a:spLocks noChangeArrowheads="1"/>
          </p:cNvSpPr>
          <p:nvPr/>
        </p:nvSpPr>
        <p:spPr bwMode="auto">
          <a:xfrm>
            <a:off x="6300713" y="2067694"/>
            <a:ext cx="2303735" cy="246405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列形如</a:t>
            </a:r>
          </a:p>
          <a:p>
            <a:r>
              <a:rPr lang="en-US" altLang="zh-CN" sz="2800" b="1" dirty="0" err="1" smtClean="0">
                <a:latin typeface="楷体" pitchFamily="49" charset="-122"/>
                <a:ea typeface="楷体" pitchFamily="49" charset="-122"/>
              </a:rPr>
              <a:t>a</a:t>
            </a:r>
            <a:r>
              <a:rPr lang="en-US" altLang="zh-CN" sz="2800" b="1" i="1" dirty="0" err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800" b="1" dirty="0" err="1" smtClean="0">
                <a:latin typeface="楷体" pitchFamily="49" charset="-122"/>
                <a:ea typeface="楷体" pitchFamily="49" charset="-122"/>
              </a:rPr>
              <a:t>±b</a:t>
            </a:r>
            <a:r>
              <a:rPr lang="en-US" altLang="zh-CN" sz="2800" b="1" i="1" dirty="0" err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=c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dirty="0" err="1" smtClean="0">
                <a:latin typeface="楷体" pitchFamily="49" charset="-122"/>
                <a:ea typeface="楷体" pitchFamily="49" charset="-122"/>
              </a:rPr>
              <a:t>a</a:t>
            </a:r>
            <a:r>
              <a:rPr lang="en-US" altLang="zh-CN" sz="2800" b="1" i="1" dirty="0" err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800" b="1" dirty="0" err="1" smtClean="0">
                <a:latin typeface="楷体" pitchFamily="49" charset="-122"/>
                <a:ea typeface="楷体" pitchFamily="49" charset="-122"/>
              </a:rPr>
              <a:t>±b×c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=d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的方程解决实际问题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19" grpId="0" animBg="1"/>
      <p:bldP spid="20" grpId="0" animBg="1"/>
      <p:bldP spid="35846" grpId="0" animBg="1"/>
      <p:bldP spid="35847" grpId="0" animBg="1"/>
      <p:bldP spid="35848" grpId="0" animBg="1"/>
      <p:bldP spid="35849" grpId="0" animBg="1"/>
      <p:bldP spid="28" grpId="0" animBg="1"/>
      <p:bldP spid="35851" grpId="0" animBg="1"/>
      <p:bldP spid="3585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185" y="2468178"/>
            <a:ext cx="1811956" cy="1447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圆角矩形标注 8"/>
          <p:cNvSpPr/>
          <p:nvPr/>
        </p:nvSpPr>
        <p:spPr>
          <a:xfrm>
            <a:off x="2202256" y="933586"/>
            <a:ext cx="3116882" cy="774067"/>
          </a:xfrm>
          <a:prstGeom prst="wedgeRoundRectCallout">
            <a:avLst>
              <a:gd name="adj1" fmla="val -55269"/>
              <a:gd name="adj2" fmla="val -10990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列方程解决实际问题要注意什么？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3347864" y="2646287"/>
            <a:ext cx="3551858" cy="1091431"/>
          </a:xfrm>
          <a:prstGeom prst="wedgeRoundRectCallout">
            <a:avLst>
              <a:gd name="adj1" fmla="val 60113"/>
              <a:gd name="adj2" fmla="val 8192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要根据条件和问题找出数量关系，再设好未知数列出方程并解答。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09108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62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414" y="2636271"/>
            <a:ext cx="1811956" cy="1447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957957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解方程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>
            <a:off x="1043607" y="1419622"/>
            <a:ext cx="2520281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27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+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31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 145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4283967" y="1347614"/>
            <a:ext cx="2898761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2.2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–0.5×2 = 10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11"/>
          <p:cNvSpPr txBox="1">
            <a:spLocks noChangeArrowheads="1"/>
          </p:cNvSpPr>
          <p:nvPr/>
        </p:nvSpPr>
        <p:spPr bwMode="auto">
          <a:xfrm>
            <a:off x="971600" y="2859782"/>
            <a:ext cx="3024336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3×1.5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+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2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 11.5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11"/>
          <p:cNvSpPr txBox="1">
            <a:spLocks noChangeArrowheads="1"/>
          </p:cNvSpPr>
          <p:nvPr/>
        </p:nvSpPr>
        <p:spPr bwMode="auto">
          <a:xfrm>
            <a:off x="4572000" y="2787774"/>
            <a:ext cx="2304256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13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–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7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 5.7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331640" y="1707654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308"/>
                </a:solidFill>
                <a:latin typeface="楷体" pitchFamily="49" charset="-122"/>
                <a:ea typeface="楷体" pitchFamily="49" charset="-122"/>
              </a:rPr>
              <a:t>解：</a:t>
            </a:r>
            <a:r>
              <a:rPr lang="en-US" altLang="zh-CN" sz="2400" b="1" dirty="0" smtClean="0">
                <a:solidFill>
                  <a:srgbClr val="000308"/>
                </a:solidFill>
                <a:latin typeface="楷体" pitchFamily="49" charset="-122"/>
                <a:ea typeface="楷体" pitchFamily="49" charset="-122"/>
              </a:rPr>
              <a:t>58</a:t>
            </a:r>
            <a:r>
              <a:rPr lang="en-US" altLang="zh-CN" sz="2400" b="1" i="1" dirty="0" smtClean="0">
                <a:solidFill>
                  <a:srgbClr val="000308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solidFill>
                  <a:srgbClr val="000308"/>
                </a:solidFill>
                <a:latin typeface="+mn-lt"/>
                <a:ea typeface="楷体" pitchFamily="49" charset="-122"/>
              </a:rPr>
              <a:t>  </a:t>
            </a:r>
            <a:r>
              <a:rPr lang="en-US" altLang="zh-CN" sz="2400" b="1" dirty="0" smtClean="0">
                <a:solidFill>
                  <a:srgbClr val="000308"/>
                </a:solidFill>
                <a:latin typeface="楷体" pitchFamily="49" charset="-122"/>
                <a:ea typeface="楷体" pitchFamily="49" charset="-122"/>
              </a:rPr>
              <a:t>= 145</a:t>
            </a:r>
            <a:endParaRPr lang="zh-CN" altLang="en-US" sz="2400" b="1" dirty="0">
              <a:solidFill>
                <a:srgbClr val="00030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339752" y="2067694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145÷58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339752" y="2355726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2.5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427984" y="1635646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解：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2.2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–1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10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580112" y="1995686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itchFamily="18" charset="0"/>
                <a:sym typeface="宋体" pitchFamily="2" charset="-122"/>
              </a:rPr>
              <a:t>2.2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11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012160" y="2355726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43608" y="3147814"/>
            <a:ext cx="2853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解：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4.5+2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 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11.5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339752" y="3507854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7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483768" y="3766269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3.5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788024" y="3075806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解：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5.7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652120" y="3435846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5.7÷6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52120" y="3795886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0.95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" name="圆角矩形标注 51"/>
          <p:cNvSpPr/>
          <p:nvPr/>
        </p:nvSpPr>
        <p:spPr>
          <a:xfrm>
            <a:off x="971600" y="4135092"/>
            <a:ext cx="2808312" cy="474093"/>
          </a:xfrm>
          <a:prstGeom prst="wedgeRoundRectCallout">
            <a:avLst>
              <a:gd name="adj1" fmla="val -56809"/>
              <a:gd name="adj2" fmla="val -46272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解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方程时先怎么办？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3" name="圆角矩形标注 52"/>
          <p:cNvSpPr/>
          <p:nvPr/>
        </p:nvSpPr>
        <p:spPr>
          <a:xfrm>
            <a:off x="3979951" y="4161962"/>
            <a:ext cx="4722403" cy="435844"/>
          </a:xfrm>
          <a:prstGeom prst="wedgeRoundRectCallout">
            <a:avLst>
              <a:gd name="adj1" fmla="val 38663"/>
              <a:gd name="adj2" fmla="val -128152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先把方程</a:t>
            </a:r>
            <a:r>
              <a:rPr lang="zh-CN" altLang="en-US" sz="2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化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简成形如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en-US" altLang="zh-CN" sz="2000" b="1" i="1" dirty="0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=b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的方程再求解。</a:t>
            </a:r>
            <a:endParaRPr lang="en-US" altLang="zh-CN" sz="20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综合运用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3" y="3166636"/>
            <a:ext cx="1126831" cy="16148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8" grpId="0"/>
      <p:bldP spid="24" grpId="0"/>
      <p:bldP spid="25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 animBg="1"/>
      <p:bldP spid="5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472176" y="2670262"/>
            <a:ext cx="1482510" cy="129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49982" y="417450"/>
            <a:ext cx="79196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猎豹追捕猎物时的速度大约是优秀短跑运动员百米赛跑速度的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倍，每秒大约比运动员多跑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米。优秀短跑运动员每秒大约跑多少米？猎豹呢？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圆角矩形标注 36"/>
          <p:cNvSpPr>
            <a:spLocks noChangeArrowheads="1"/>
          </p:cNvSpPr>
          <p:nvPr/>
        </p:nvSpPr>
        <p:spPr bwMode="auto">
          <a:xfrm>
            <a:off x="1187624" y="1614677"/>
            <a:ext cx="2232248" cy="720080"/>
          </a:xfrm>
          <a:prstGeom prst="wedgeRoundRectCallout">
            <a:avLst>
              <a:gd name="adj1" fmla="val -66309"/>
              <a:gd name="adj2" fmla="val -866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题中的数量间有什么关系？</a:t>
            </a:r>
          </a:p>
        </p:txBody>
      </p:sp>
      <p:sp>
        <p:nvSpPr>
          <p:cNvPr id="40" name="流程图: 可选过程 39"/>
          <p:cNvSpPr>
            <a:spLocks noChangeArrowheads="1"/>
          </p:cNvSpPr>
          <p:nvPr/>
        </p:nvSpPr>
        <p:spPr bwMode="auto">
          <a:xfrm>
            <a:off x="3865789" y="1644903"/>
            <a:ext cx="5097232" cy="476175"/>
          </a:xfrm>
          <a:prstGeom prst="flowChartAlternateProcess">
            <a:avLst/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猎豹每秒速度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运动员每秒速度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×3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86812" y="2931790"/>
            <a:ext cx="7416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解：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设优秀短跑运动员每秒大约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跑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米，猎豹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每秒大约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跑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520176" y="3347288"/>
            <a:ext cx="1619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˗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=20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880217" y="3651870"/>
            <a:ext cx="2051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=20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131840" y="4011910"/>
            <a:ext cx="899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=10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37736" y="4299942"/>
            <a:ext cx="7514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：优秀短跑运动员每秒大约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跑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，猎豹每秒大约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跑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47" name="圆角矩形标注 46"/>
          <p:cNvSpPr>
            <a:spLocks noChangeArrowheads="1"/>
          </p:cNvSpPr>
          <p:nvPr/>
        </p:nvSpPr>
        <p:spPr bwMode="auto">
          <a:xfrm>
            <a:off x="4095224" y="2253475"/>
            <a:ext cx="5015831" cy="476175"/>
          </a:xfrm>
          <a:prstGeom prst="wedgeRoundRectCallout">
            <a:avLst>
              <a:gd name="adj1" fmla="val 25326"/>
              <a:gd name="adj2" fmla="val 77908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猎豹每秒速度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运动员每秒速度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=20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631067" y="4011910"/>
            <a:ext cx="1259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=30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01" y="1631409"/>
            <a:ext cx="907409" cy="13003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7" grpId="0" animBg="1"/>
      <p:bldP spid="40" grpId="0" animBg="1"/>
      <p:bldP spid="41" grpId="0"/>
      <p:bldP spid="42" grpId="0"/>
      <p:bldP spid="43" grpId="0"/>
      <p:bldP spid="44" grpId="0"/>
      <p:bldP spid="45" grpId="0"/>
      <p:bldP spid="47" grpId="0" animBg="1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193859" y="1798065"/>
            <a:ext cx="1482510" cy="1299257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2" name="TextBox 1"/>
          <p:cNvSpPr txBox="1"/>
          <p:nvPr/>
        </p:nvSpPr>
        <p:spPr>
          <a:xfrm>
            <a:off x="611560" y="391699"/>
            <a:ext cx="78771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甲、乙两个工程队合开一条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720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米长的隧道，同时各从一端开凿，经过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天开通。甲队每天开凿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14.5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米，乙队每天开凿多少米？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圆角矩形标注 13"/>
          <p:cNvSpPr>
            <a:spLocks noChangeArrowheads="1"/>
          </p:cNvSpPr>
          <p:nvPr/>
        </p:nvSpPr>
        <p:spPr bwMode="auto">
          <a:xfrm>
            <a:off x="1421852" y="1635646"/>
            <a:ext cx="2142036" cy="720080"/>
          </a:xfrm>
          <a:prstGeom prst="wedgeRoundRectCallout">
            <a:avLst>
              <a:gd name="adj1" fmla="val -62162"/>
              <a:gd name="adj2" fmla="val -2064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题中的数量间有什么关系？</a:t>
            </a: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3785451" y="1519511"/>
            <a:ext cx="4706418" cy="476175"/>
          </a:xfrm>
          <a:prstGeom prst="wedgeRoundRectCallout">
            <a:avLst>
              <a:gd name="adj1" fmla="val 35834"/>
              <a:gd name="adj2" fmla="val 83343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甲队开凿长度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乙队开凿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长度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=720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07309" y="2402556"/>
            <a:ext cx="4716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解：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设乙队每天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开凿</a:t>
            </a:r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81832" y="2864221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14.5×24+24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 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720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07904" y="3219822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348+24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 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720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55976" y="3579862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24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 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372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27784" y="4377361"/>
            <a:ext cx="4716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：乙队每天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开凿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15.5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16016" y="3838277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=15.5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64012"/>
            <a:ext cx="1242944" cy="13831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  <p:bldP spid="17" grpId="0" animBg="1"/>
      <p:bldP spid="3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865022" y="2371416"/>
            <a:ext cx="2914890" cy="704390"/>
          </a:xfrm>
          <a:prstGeom prst="wedgeRoundRectCallout">
            <a:avLst>
              <a:gd name="adj1" fmla="val -55370"/>
              <a:gd name="adj2" fmla="val -2711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题中的数量间有什么关系？</a:t>
            </a:r>
          </a:p>
        </p:txBody>
      </p:sp>
      <p:pic>
        <p:nvPicPr>
          <p:cNvPr id="16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495014" y="1173953"/>
            <a:ext cx="1122017" cy="983325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8" name="TextBox 17"/>
          <p:cNvSpPr txBox="1"/>
          <p:nvPr/>
        </p:nvSpPr>
        <p:spPr>
          <a:xfrm>
            <a:off x="988999" y="3181115"/>
            <a:ext cx="5220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解：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设每张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光盘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元。</a:t>
            </a:r>
          </a:p>
        </p:txBody>
      </p:sp>
      <p:sp>
        <p:nvSpPr>
          <p:cNvPr id="23" name="圆角矩形标注 22"/>
          <p:cNvSpPr>
            <a:spLocks noChangeArrowheads="1"/>
          </p:cNvSpPr>
          <p:nvPr/>
        </p:nvSpPr>
        <p:spPr bwMode="auto">
          <a:xfrm>
            <a:off x="5766770" y="760113"/>
            <a:ext cx="2405629" cy="413840"/>
          </a:xfrm>
          <a:prstGeom prst="wedgeRoundRectCallout">
            <a:avLst>
              <a:gd name="adj1" fmla="val 45084"/>
              <a:gd name="adj2" fmla="val 82754"/>
              <a:gd name="adj3" fmla="val 16667"/>
            </a:avLst>
          </a:prstGeom>
          <a:solidFill>
            <a:schemeClr val="bg1"/>
          </a:solidFill>
          <a:ln w="25400" algn="ctr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每张光盘多少元？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圆角矩形标注 23"/>
          <p:cNvSpPr>
            <a:spLocks noChangeArrowheads="1"/>
          </p:cNvSpPr>
          <p:nvPr/>
        </p:nvSpPr>
        <p:spPr bwMode="auto">
          <a:xfrm>
            <a:off x="4016985" y="2504886"/>
            <a:ext cx="4896544" cy="714936"/>
          </a:xfrm>
          <a:prstGeom prst="wedgeRoundRectCallout">
            <a:avLst>
              <a:gd name="adj1" fmla="val 36774"/>
              <a:gd name="adj2" fmla="val -69485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每张光盘的价钱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×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两人买的光盘张数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=216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844094" y="3579862"/>
            <a:ext cx="1723549" cy="1181745"/>
            <a:chOff x="1736685" y="2327992"/>
            <a:chExt cx="1723549" cy="1181745"/>
          </a:xfrm>
        </p:grpSpPr>
        <p:grpSp>
          <p:nvGrpSpPr>
            <p:cNvPr id="46" name="组合 45"/>
            <p:cNvGrpSpPr/>
            <p:nvPr/>
          </p:nvGrpSpPr>
          <p:grpSpPr>
            <a:xfrm>
              <a:off x="1736685" y="2327992"/>
              <a:ext cx="1723549" cy="795433"/>
              <a:chOff x="1961710" y="2282987"/>
              <a:chExt cx="1723549" cy="795433"/>
            </a:xfrm>
          </p:grpSpPr>
          <p:sp>
            <p:nvSpPr>
              <p:cNvPr id="50" name="TextBox 49"/>
              <p:cNvSpPr txBox="1"/>
              <p:nvPr/>
            </p:nvSpPr>
            <p:spPr>
              <a:xfrm>
                <a:off x="1961710" y="2282987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10</a:t>
                </a:r>
                <a:r>
                  <a:rPr lang="en-US" altLang="zh-CN" sz="2400" b="1" i="1" dirty="0" smtClean="0">
                    <a:latin typeface="Times New Roman" pitchFamily="18" charset="0"/>
                    <a:ea typeface="楷体" pitchFamily="49" charset="-122"/>
                    <a:cs typeface="Times New Roman" pitchFamily="18" charset="0"/>
                    <a:sym typeface="宋体" charset="-122"/>
                  </a:rPr>
                  <a:t>x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+8</a:t>
                </a:r>
                <a:r>
                  <a:rPr lang="en-US" altLang="zh-CN" sz="2400" b="1" i="1" dirty="0" smtClean="0">
                    <a:latin typeface="Times New Roman" pitchFamily="18" charset="0"/>
                    <a:ea typeface="楷体" pitchFamily="49" charset="-122"/>
                    <a:cs typeface="Times New Roman" pitchFamily="18" charset="0"/>
                    <a:sym typeface="宋体" charset="-122"/>
                  </a:rPr>
                  <a:t>x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=216</a:t>
                </a:r>
                <a:endParaRPr lang="zh-CN" altLang="en-US" sz="2400" b="1" dirty="0" smtClean="0">
                  <a:latin typeface="楷体" pitchFamily="49" charset="-122"/>
                  <a:ea typeface="楷体" pitchFamily="49" charset="-122"/>
                  <a:sym typeface="宋体" charset="-122"/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2906815" y="2616755"/>
                <a:ext cx="18473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altLang="zh-CN" sz="2400" b="1" dirty="0" smtClean="0">
                  <a:latin typeface="楷体" pitchFamily="49" charset="-122"/>
                  <a:ea typeface="楷体" pitchFamily="49" charset="-122"/>
                  <a:sym typeface="宋体" charset="-122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2194595" y="2688032"/>
              <a:ext cx="1261884" cy="821705"/>
              <a:chOff x="2407475" y="2012957"/>
              <a:chExt cx="1261884" cy="821705"/>
            </a:xfrm>
          </p:grpSpPr>
          <p:sp>
            <p:nvSpPr>
              <p:cNvPr id="48" name="TextBox 47"/>
              <p:cNvSpPr txBox="1"/>
              <p:nvPr/>
            </p:nvSpPr>
            <p:spPr>
              <a:xfrm>
                <a:off x="2407475" y="2012957"/>
                <a:ext cx="126188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18</a:t>
                </a:r>
                <a:r>
                  <a:rPr lang="en-US" altLang="zh-CN" sz="2400" b="1" i="1" dirty="0" smtClean="0">
                    <a:latin typeface="Times New Roman" pitchFamily="18" charset="0"/>
                    <a:ea typeface="楷体" pitchFamily="49" charset="-122"/>
                    <a:cs typeface="Times New Roman" pitchFamily="18" charset="0"/>
                    <a:sym typeface="宋体" charset="-122"/>
                  </a:rPr>
                  <a:t>x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=216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  <a:sym typeface="宋体" charset="-122"/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2733255" y="2372997"/>
                <a:ext cx="8002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 smtClean="0">
                    <a:latin typeface="Times New Roman" pitchFamily="18" charset="0"/>
                    <a:ea typeface="楷体" pitchFamily="49" charset="-122"/>
                    <a:cs typeface="Times New Roman" pitchFamily="18" charset="0"/>
                    <a:sym typeface="宋体" charset="-122"/>
                  </a:rPr>
                  <a:t>x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Arial" pitchFamily="34" charset="0"/>
                    <a:sym typeface="宋体" charset="-122"/>
                  </a:rPr>
                  <a:t>=12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  <a:sym typeface="宋体" charset="-122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988999" y="3507854"/>
            <a:ext cx="4479320" cy="657225"/>
            <a:chOff x="881590" y="2391730"/>
            <a:chExt cx="4479320" cy="657225"/>
          </a:xfrm>
        </p:grpSpPr>
        <p:pic>
          <p:nvPicPr>
            <p:cNvPr id="53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81590" y="2436735"/>
              <a:ext cx="809625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36985" y="2391730"/>
              <a:ext cx="923925" cy="65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2" name="矩形 61"/>
          <p:cNvSpPr/>
          <p:nvPr/>
        </p:nvSpPr>
        <p:spPr>
          <a:xfrm>
            <a:off x="898989" y="3667258"/>
            <a:ext cx="990110" cy="81009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4245047" y="3219822"/>
            <a:ext cx="990110" cy="81009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508104" y="3599442"/>
            <a:ext cx="1914307" cy="1058962"/>
            <a:chOff x="5355653" y="3846661"/>
            <a:chExt cx="1914307" cy="1058962"/>
          </a:xfrm>
        </p:grpSpPr>
        <p:sp>
          <p:nvSpPr>
            <p:cNvPr id="67" name="TextBox 66"/>
            <p:cNvSpPr txBox="1"/>
            <p:nvPr/>
          </p:nvSpPr>
          <p:spPr>
            <a:xfrm>
              <a:off x="5355653" y="3846661"/>
              <a:ext cx="19143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Arial" pitchFamily="34" charset="0"/>
                  <a:sym typeface="宋体" charset="-122"/>
                </a:rPr>
                <a:t>(10+8)</a:t>
              </a:r>
              <a:r>
                <a:rPr lang="en-US" altLang="zh-CN" sz="2400" b="1" i="1" dirty="0" smtClean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charset="-122"/>
                </a:rPr>
                <a:t>x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Arial" pitchFamily="34" charset="0"/>
                  <a:sym typeface="宋体" charset="-122"/>
                </a:rPr>
                <a:t>=216</a:t>
              </a:r>
              <a:endParaRPr lang="zh-CN" altLang="en-US" sz="2400" b="1" dirty="0" smtClean="0">
                <a:latin typeface="楷体" pitchFamily="49" charset="-122"/>
                <a:ea typeface="楷体" pitchFamily="49" charset="-122"/>
                <a:sym typeface="宋体" charset="-122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5974412" y="4155926"/>
              <a:ext cx="12618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Arial" pitchFamily="34" charset="0"/>
                  <a:sym typeface="宋体" charset="-122"/>
                </a:rPr>
                <a:t>18</a:t>
              </a:r>
              <a:r>
                <a:rPr lang="en-US" altLang="zh-CN" sz="2400" b="1" i="1" dirty="0" smtClean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charset="-122"/>
                </a:rPr>
                <a:t>x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Arial" pitchFamily="34" charset="0"/>
                  <a:sym typeface="宋体" charset="-122"/>
                </a:rPr>
                <a:t>=216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sym typeface="宋体" charset="-122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292061" y="4443958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 smtClean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charset="-122"/>
                </a:rPr>
                <a:t>x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Arial" pitchFamily="34" charset="0"/>
                  <a:sym typeface="宋体" charset="-122"/>
                </a:rPr>
                <a:t>=12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sym typeface="宋体" charset="-122"/>
              </a:endParaRP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3428003" y="4529874"/>
            <a:ext cx="2913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答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：每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张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光盘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元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11439" y="339502"/>
            <a:ext cx="5076920" cy="2009707"/>
            <a:chOff x="511439" y="339502"/>
            <a:chExt cx="5076920" cy="2009707"/>
          </a:xfrm>
        </p:grpSpPr>
        <p:grpSp>
          <p:nvGrpSpPr>
            <p:cNvPr id="3" name="组合 2"/>
            <p:cNvGrpSpPr/>
            <p:nvPr/>
          </p:nvGrpSpPr>
          <p:grpSpPr>
            <a:xfrm>
              <a:off x="988999" y="339502"/>
              <a:ext cx="4599360" cy="2009707"/>
              <a:chOff x="988999" y="339502"/>
              <a:chExt cx="4599360" cy="2009707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217"/>
              <a:stretch/>
            </p:blipFill>
            <p:spPr bwMode="auto">
              <a:xfrm>
                <a:off x="988999" y="404037"/>
                <a:ext cx="4599360" cy="19451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7031" y="339502"/>
                <a:ext cx="428625" cy="361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" name="TextBox 3"/>
            <p:cNvSpPr txBox="1"/>
            <p:nvPr/>
          </p:nvSpPr>
          <p:spPr>
            <a:xfrm>
              <a:off x="511439" y="382258"/>
              <a:ext cx="6322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itchFamily="49" charset="-122"/>
                  <a:ea typeface="楷体" pitchFamily="49" charset="-122"/>
                </a:rPr>
                <a:t>4.</a:t>
              </a:r>
              <a:endParaRPr lang="zh-CN" altLang="en-US" sz="3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4820328" y="1665615"/>
            <a:ext cx="2742894" cy="724520"/>
          </a:xfrm>
          <a:prstGeom prst="wedgeRoundRectCallout">
            <a:avLst>
              <a:gd name="adj1" fmla="val 60032"/>
              <a:gd name="adj2" fmla="val -47699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defTabSz="914400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张光盘的价钱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+8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张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光盘的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价钱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=216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5" y="2248366"/>
            <a:ext cx="1002427" cy="11154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/>
      <p:bldP spid="23" grpId="0" animBg="1"/>
      <p:bldP spid="24" grpId="0" animBg="1"/>
      <p:bldP spid="70" grpId="0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8308" y="1707654"/>
            <a:ext cx="3285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解：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设平均每班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借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x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根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2" y="483518"/>
            <a:ext cx="7881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学校体育室一共有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186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根跳绳。四年级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个班，每班借了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根。剩下的借给五年级的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个班，平均每班借多少根？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00838" y="2355726"/>
            <a:ext cx="20345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Arial" pitchFamily="34" charset="0"/>
                <a:sym typeface="宋体" charset="-122"/>
              </a:rPr>
              <a:t>4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charset="-122"/>
              </a:rPr>
              <a:t>x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Arial" pitchFamily="34" charset="0"/>
                <a:sym typeface="宋体" charset="-122"/>
              </a:rPr>
              <a:t>+18×5=186</a:t>
            </a:r>
            <a:endParaRPr lang="zh-CN" altLang="en-US" sz="2400" b="1" dirty="0" smtClean="0">
              <a:latin typeface="楷体" pitchFamily="49" charset="-122"/>
              <a:ea typeface="楷体" pitchFamily="49" charset="-122"/>
              <a:sym typeface="宋体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843437" y="2830165"/>
            <a:ext cx="960519" cy="861363"/>
            <a:chOff x="2948908" y="2025731"/>
            <a:chExt cx="960519" cy="861363"/>
          </a:xfrm>
        </p:grpSpPr>
        <p:sp>
          <p:nvSpPr>
            <p:cNvPr id="25" name="TextBox 24"/>
            <p:cNvSpPr txBox="1"/>
            <p:nvPr/>
          </p:nvSpPr>
          <p:spPr>
            <a:xfrm>
              <a:off x="2948908" y="2025731"/>
              <a:ext cx="9605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Arial" pitchFamily="34" charset="0"/>
                  <a:sym typeface="宋体" charset="-122"/>
                </a:rPr>
                <a:t>4</a:t>
              </a:r>
              <a:r>
                <a:rPr lang="en-US" altLang="zh-CN" sz="2400" b="1" i="1" dirty="0" smtClean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charset="-122"/>
                </a:rPr>
                <a:t>x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Arial" pitchFamily="34" charset="0"/>
                  <a:sym typeface="宋体" charset="-122"/>
                </a:rPr>
                <a:t>=96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sym typeface="宋体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093178" y="2425429"/>
              <a:ext cx="8050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i="1" dirty="0" smtClean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charset="-122"/>
                </a:rPr>
                <a:t>x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Arial" pitchFamily="34" charset="0"/>
                  <a:sym typeface="宋体" charset="-122"/>
                </a:rPr>
                <a:t>=24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sym typeface="宋体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23401" y="1563638"/>
            <a:ext cx="5332775" cy="657225"/>
            <a:chOff x="881590" y="2391730"/>
            <a:chExt cx="4824575" cy="657225"/>
          </a:xfrm>
        </p:grpSpPr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81590" y="2436735"/>
              <a:ext cx="809625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82240" y="2391730"/>
              <a:ext cx="923925" cy="65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3" name="矩形 32"/>
          <p:cNvSpPr/>
          <p:nvPr/>
        </p:nvSpPr>
        <p:spPr>
          <a:xfrm>
            <a:off x="898989" y="1419622"/>
            <a:ext cx="990110" cy="81009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5724128" y="2427734"/>
            <a:ext cx="2351876" cy="1058962"/>
            <a:chOff x="5740081" y="3846661"/>
            <a:chExt cx="2351876" cy="1058962"/>
          </a:xfrm>
        </p:grpSpPr>
        <p:sp>
          <p:nvSpPr>
            <p:cNvPr id="36" name="TextBox 35"/>
            <p:cNvSpPr txBox="1"/>
            <p:nvPr/>
          </p:nvSpPr>
          <p:spPr>
            <a:xfrm>
              <a:off x="5740081" y="3846661"/>
              <a:ext cx="20638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Arial" pitchFamily="34" charset="0"/>
                  <a:sym typeface="宋体" charset="-122"/>
                </a:rPr>
                <a:t>18×5=90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Arial" pitchFamily="34" charset="0"/>
                  <a:sym typeface="宋体" charset="-122"/>
                </a:rPr>
                <a:t>（根）</a:t>
              </a:r>
              <a:endParaRPr lang="zh-CN" altLang="en-US" sz="2400" b="1" dirty="0" smtClean="0">
                <a:latin typeface="楷体" pitchFamily="49" charset="-122"/>
                <a:ea typeface="楷体" pitchFamily="49" charset="-122"/>
                <a:sym typeface="宋体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740081" y="4155926"/>
              <a:ext cx="2351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Arial" pitchFamily="34" charset="0"/>
                  <a:sym typeface="宋体" charset="-122"/>
                </a:rPr>
                <a:t>186-90=96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Arial" pitchFamily="34" charset="0"/>
                  <a:sym typeface="宋体" charset="-122"/>
                </a:rPr>
                <a:t>（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Arial" pitchFamily="34" charset="0"/>
                  <a:sym typeface="宋体" charset="-122"/>
                </a:rPr>
                <a:t>根）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sym typeface="宋体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859709" y="4443958"/>
              <a:ext cx="2088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Arial" pitchFamily="34" charset="0"/>
                  <a:sym typeface="宋体" charset="-122"/>
                </a:rPr>
                <a:t>96÷4=24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Arial" pitchFamily="34" charset="0"/>
                  <a:sym typeface="宋体" charset="-122"/>
                </a:rPr>
                <a:t>（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Arial" pitchFamily="34" charset="0"/>
                  <a:sym typeface="宋体" charset="-122"/>
                </a:rPr>
                <a:t>根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Arial" pitchFamily="34" charset="0"/>
                  <a:sym typeface="宋体" charset="-122"/>
                </a:rPr>
                <a:t>）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sym typeface="宋体" charset="-122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3326192" y="4011910"/>
            <a:ext cx="3273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答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：平均每班借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根。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27" grpId="0"/>
      <p:bldP spid="39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1068</Words>
  <Application>Microsoft Office PowerPoint</Application>
  <PresentationFormat>全屏显示(16:9)</PresentationFormat>
  <Paragraphs>131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Calibri</vt:lpstr>
      <vt:lpstr>黑体</vt:lpstr>
      <vt:lpstr>幼圆</vt:lpstr>
      <vt:lpstr>楷体</vt:lpstr>
      <vt:lpstr>Times New Roman</vt:lpstr>
      <vt:lpstr>3_Office 主题</vt:lpstr>
      <vt:lpstr>5_Office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20</cp:revision>
  <dcterms:created xsi:type="dcterms:W3CDTF">2017-03-17T02:28:00Z</dcterms:created>
  <dcterms:modified xsi:type="dcterms:W3CDTF">2019-10-14T05:29:40Z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